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2" r:id="rId9"/>
    <p:sldId id="270" r:id="rId10"/>
    <p:sldId id="265" r:id="rId11"/>
    <p:sldId id="266" r:id="rId12"/>
    <p:sldId id="267" r:id="rId13"/>
    <p:sldId id="268" r:id="rId14"/>
    <p:sldId id="271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8075"/>
            <a:ext cx="8596668" cy="38807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 Strategic management is a branch management branch that deals with designing a strategic vision for an organization, formulating more goals and objectives, and also the introduction of measures to correct some deviations to achieve the main purpose of the organization.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This presentation explores </a:t>
            </a:r>
            <a:r>
              <a:rPr lang="en-US" dirty="0"/>
              <a:t>what this branch of management entails, how to come up with objectives, formulate, and </a:t>
            </a:r>
            <a:r>
              <a:rPr lang="en-US" dirty="0" smtClean="0"/>
              <a:t>implement </a:t>
            </a:r>
            <a:r>
              <a:rPr lang="en-US" dirty="0"/>
              <a:t>them to achieve the organization's objectives and goals.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presentation also explores SWOT analysis as one of the vital strategic management tools used by managers.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 strategy statement and its components is also captured in the 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8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Forming objectives in an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Strategic management involves setting objectives, analyzing the competitive environment, analyzing the internal </a:t>
            </a:r>
            <a:r>
              <a:rPr lang="en-US" dirty="0" smtClean="0"/>
              <a:t>organization as well as </a:t>
            </a:r>
            <a:r>
              <a:rPr lang="en-US" dirty="0"/>
              <a:t>evaluating </a:t>
            </a:r>
            <a:r>
              <a:rPr lang="en-US" dirty="0" smtClean="0"/>
              <a:t>strategies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Goals refers to what an organization </a:t>
            </a:r>
            <a:r>
              <a:rPr lang="en-US" dirty="0"/>
              <a:t>wants to accomplish in </a:t>
            </a:r>
            <a:r>
              <a:rPr lang="en-US" dirty="0" smtClean="0"/>
              <a:t>a specified period of time.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An </a:t>
            </a:r>
            <a:r>
              <a:rPr lang="en-US" dirty="0"/>
              <a:t>objective is usually quantitative and states how the set goals shall be attained in the future.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This </a:t>
            </a:r>
            <a:r>
              <a:rPr lang="en-US" dirty="0"/>
              <a:t>occurs only when they have a plan or some laid strategies over a portion of the time.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There </a:t>
            </a:r>
            <a:r>
              <a:rPr lang="en-US" dirty="0"/>
              <a:t>are some factors considered when setting objectives. </a:t>
            </a:r>
          </a:p>
        </p:txBody>
      </p:sp>
    </p:spTree>
    <p:extLst>
      <p:ext uri="{BB962C8B-B14F-4D97-AF65-F5344CB8AC3E}">
        <p14:creationId xmlns:p14="http://schemas.microsoft.com/office/powerpoint/2010/main" val="293605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Factors to consider when setting objectives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 </a:t>
            </a:r>
            <a:r>
              <a:rPr lang="en-US" dirty="0" smtClean="0"/>
              <a:t>One of the factors is the </a:t>
            </a:r>
            <a:r>
              <a:rPr lang="en-US" dirty="0"/>
              <a:t>environment forces. This includes elements such as technological factors, political, physical, economic, and demographic factors that influence the growth and operations of an </a:t>
            </a:r>
            <a:r>
              <a:rPr lang="en-US" dirty="0" smtClean="0"/>
              <a:t>organization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Bracker</a:t>
            </a:r>
            <a:r>
              <a:rPr lang="en-US" dirty="0" smtClean="0"/>
              <a:t>, 1980).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The second factor is the preferences of the executives. While formulating objectives, you must consider the employers' tastes and suggestions.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You </a:t>
            </a:r>
            <a:r>
              <a:rPr lang="en-US" dirty="0"/>
              <a:t>should also be aware of the previous management objectives and whether they were achieved or not and also </a:t>
            </a:r>
            <a:r>
              <a:rPr lang="en-US" dirty="0" smtClean="0"/>
              <a:t>why.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660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The other factor to be considered is </a:t>
            </a:r>
            <a:r>
              <a:rPr lang="en-US" dirty="0"/>
              <a:t>the resources of the enterprise and their internal power relations. This helps avoid chaos after formulating objectives.</a:t>
            </a:r>
          </a:p>
          <a:p>
            <a:pPr>
              <a:lnSpc>
                <a:spcPct val="150000"/>
              </a:lnSpc>
            </a:pPr>
            <a:r>
              <a:rPr lang="en-US" dirty="0"/>
              <a:t> The need for objectives includes; </a:t>
            </a:r>
            <a:r>
              <a:rPr lang="en-US" dirty="0" smtClean="0"/>
              <a:t>objectives act as </a:t>
            </a:r>
            <a:r>
              <a:rPr lang="en-US" dirty="0"/>
              <a:t>an incentive to the workers. It also assists in pursuing the visions and missions of the objective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Objectives are also used </a:t>
            </a:r>
            <a:r>
              <a:rPr lang="en-US" dirty="0"/>
              <a:t>in measuring performance.  </a:t>
            </a:r>
          </a:p>
          <a:p>
            <a:pPr>
              <a:lnSpc>
                <a:spcPct val="150000"/>
              </a:lnSpc>
            </a:pPr>
            <a:r>
              <a:rPr lang="en-US" dirty="0"/>
              <a:t>Objectives should be comprehendible, specific, and related to a time frame. They should be measurable and correlative with one </a:t>
            </a:r>
            <a:r>
              <a:rPr lang="en-US" dirty="0" smtClean="0"/>
              <a:t>another</a:t>
            </a:r>
            <a:r>
              <a:rPr lang="en-US" dirty="0" smtClean="0"/>
              <a:t> (</a:t>
            </a:r>
            <a:r>
              <a:rPr lang="en-US" dirty="0" err="1" smtClean="0"/>
              <a:t>Bracker</a:t>
            </a:r>
            <a:r>
              <a:rPr lang="en-US" dirty="0" smtClean="0"/>
              <a:t>, 1980).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The objectives should also be SMART (specific, measurable, achievable, realistic and time bound).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29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Analyzing internal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This is the process of revisiting the competency of the organization, the position cost, the firm's relevance to compete in the market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This comes along with the creation of measures that will evaluate the organization's weaknesses, strengths, and any opportunity in the market, even threats.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This </a:t>
            </a:r>
            <a:r>
              <a:rPr lang="en-US" dirty="0"/>
              <a:t>data will be useful in the formulation of objectives since it acts as a self-realization program.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Some </a:t>
            </a:r>
            <a:r>
              <a:rPr lang="en-US" dirty="0"/>
              <a:t>of the issues that might come up here are the problem of using outdated technology or lack of expertise in some departments of the </a:t>
            </a:r>
            <a:r>
              <a:rPr lang="en-US" dirty="0" smtClean="0"/>
              <a:t>organizations.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48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Cont</a:t>
            </a:r>
            <a:r>
              <a:rPr lang="en-US" dirty="0" smtClean="0"/>
              <a:t>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59697"/>
            <a:ext cx="8596668" cy="480191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 strong organization will come up with a service that will brand their identity. Threats will arise due to the presence of new companies in the market with innovations and might tend to be a threat to the viability of existence.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To </a:t>
            </a:r>
            <a:r>
              <a:rPr lang="en-US" dirty="0"/>
              <a:t>keep up with the trend, one can embrace new technology and beware of the changes the new companies are introducing (Rothaermel, 2016)</a:t>
            </a:r>
          </a:p>
          <a:p>
            <a:pPr>
              <a:lnSpc>
                <a:spcPct val="150000"/>
              </a:lnSpc>
            </a:pPr>
            <a:r>
              <a:rPr lang="en-US" dirty="0"/>
              <a:t> The internal analysis will also help in evaluating how competitive a company is in the industry in terms of services offers technological advancements and the standards of services offered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It also examines the networks with suppliers and the loyalty of customers and sales trends. The metrics attained are used in changing some strategies and ensuring that the organization becomes a greater competitor in the industry.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576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Evaluation of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 Evaluation of strategies sheds light on how effective and efficient the plans made are in the process of achieving results.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It </a:t>
            </a:r>
            <a:r>
              <a:rPr lang="en-US" dirty="0"/>
              <a:t>takes place in the steps in most cases. Setting a performance benchmark. This will help discover different needs that are special for enacting on the main tasks (Punt et., al. 2016).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Performance </a:t>
            </a:r>
            <a:r>
              <a:rPr lang="en-US" dirty="0"/>
              <a:t>is also measured, for instance, by reporting to the communication system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Variance </a:t>
            </a:r>
            <a:r>
              <a:rPr lang="en-US" dirty="0" smtClean="0"/>
              <a:t>analysis is </a:t>
            </a:r>
            <a:r>
              <a:rPr lang="en-US" dirty="0"/>
              <a:t>done when measuring performance. You compare the deviations that could be present. This could be positive or negative.</a:t>
            </a:r>
          </a:p>
        </p:txBody>
      </p:sp>
    </p:spTree>
    <p:extLst>
      <p:ext uri="{BB962C8B-B14F-4D97-AF65-F5344CB8AC3E}">
        <p14:creationId xmlns:p14="http://schemas.microsoft.com/office/powerpoint/2010/main" val="2570127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ensure that management </a:t>
            </a:r>
            <a:r>
              <a:rPr lang="en-US" dirty="0" smtClean="0"/>
              <a:t>puts </a:t>
            </a:r>
            <a:r>
              <a:rPr lang="en-US" dirty="0"/>
              <a:t>into working the laid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This is done through frequent communication and clarification of goals to the organization members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Encourage employees to seek further training in case of incompetence through the management.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Employees </a:t>
            </a:r>
            <a:r>
              <a:rPr lang="en-US" dirty="0"/>
              <a:t>also should be motivated and set a good working environment for the success of the organization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Strategic Management gives a broader perspective to the employees of an organization and they can better understand how their job fits into the entire organizational </a:t>
            </a:r>
            <a:r>
              <a:rPr lang="en-US" dirty="0" smtClean="0"/>
              <a:t>plan.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22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ensure that management puts into working the laid </a:t>
            </a:r>
            <a:r>
              <a:rPr lang="en-US" dirty="0" smtClean="0"/>
              <a:t>strategies </a:t>
            </a:r>
            <a:r>
              <a:rPr lang="en-US" dirty="0" err="1" smtClean="0"/>
              <a:t>con’t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Ensure provision or request for the provision of financial and other forms of resources.</a:t>
            </a:r>
          </a:p>
          <a:p>
            <a:pPr>
              <a:lnSpc>
                <a:spcPct val="150000"/>
              </a:lnSpc>
            </a:pPr>
            <a:r>
              <a:rPr lang="en-US" dirty="0"/>
              <a:t>The structure of the organization must be clearly known with a functional hierarchy.</a:t>
            </a:r>
          </a:p>
          <a:p>
            <a:pPr>
              <a:lnSpc>
                <a:spcPct val="150000"/>
              </a:lnSpc>
            </a:pPr>
            <a:r>
              <a:rPr lang="en-US" dirty="0"/>
              <a:t> Encourage the use of new technology systems and also training on them and explain their advantages and importance to the organization.</a:t>
            </a:r>
          </a:p>
          <a:p>
            <a:pPr>
              <a:lnSpc>
                <a:spcPct val="150000"/>
              </a:lnSpc>
            </a:pPr>
            <a:r>
              <a:rPr lang="en-US" dirty="0"/>
              <a:t> Creation of culture in place of work or an atmosphere that makes the employees feel comfortable and also of importance in their different roles. For instance, a culture of always being accountable and transparent will lead to the success of the institution.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32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SWOT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This is an important strategic management tool which helps managers identify the strengths, weaknesses, opportunities and threats in an organization.</a:t>
            </a:r>
          </a:p>
          <a:p>
            <a:pPr>
              <a:lnSpc>
                <a:spcPct val="150000"/>
              </a:lnSpc>
            </a:pPr>
            <a:r>
              <a:rPr lang="en-US" dirty="0"/>
              <a:t>Managers use SWOT analysis to assess the organization’s current position before deciding on any strategy.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/>
              <a:t>Through SWOT analysis, managers make best use of strengths, minimize the weaknesses, seize arising opportunities, and ignore the threats. </a:t>
            </a:r>
          </a:p>
          <a:p>
            <a:pPr>
              <a:lnSpc>
                <a:spcPct val="150000"/>
              </a:lnSpc>
            </a:pPr>
            <a:r>
              <a:rPr lang="en-US" dirty="0"/>
              <a:t>Strength- are internal qualities that helps an organization to accomplish the organization’s objectives.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Strengths </a:t>
            </a:r>
            <a:r>
              <a:rPr lang="en-US" dirty="0"/>
              <a:t>can either be tangible or intangible. Examples of strengths include skilled labor force, reputation, large asset base, and large pool of customers.</a:t>
            </a:r>
          </a:p>
        </p:txBody>
      </p:sp>
    </p:spTree>
    <p:extLst>
      <p:ext uri="{BB962C8B-B14F-4D97-AF65-F5344CB8AC3E}">
        <p14:creationId xmlns:p14="http://schemas.microsoft.com/office/powerpoint/2010/main" val="3667363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Weaknesses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63487"/>
            <a:ext cx="8596668" cy="42778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These are the qualities that prevent an organization from accomplishing its mission. They deteriorate influences on the organizational success and growth. </a:t>
            </a:r>
          </a:p>
          <a:p>
            <a:pPr>
              <a:lnSpc>
                <a:spcPct val="150000"/>
              </a:lnSpc>
            </a:pPr>
            <a:r>
              <a:rPr lang="en-US" dirty="0"/>
              <a:t>They are however controllable and must be minimized and eliminated. </a:t>
            </a:r>
          </a:p>
          <a:p>
            <a:pPr>
              <a:lnSpc>
                <a:spcPct val="150000"/>
              </a:lnSpc>
            </a:pPr>
            <a:r>
              <a:rPr lang="en-US" dirty="0"/>
              <a:t>Weaknesses ae inherent in the organization. Therefore, to overcome these weaknesses, a manager needs to focus the resources, employees, systems and procedures. 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 of weaknesses include </a:t>
            </a:r>
            <a:r>
              <a:rPr lang="en-US" dirty="0" smtClean="0"/>
              <a:t>unskilled labor, lack of modern technology, and debts, inadequate capital, and lack of reputation.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44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These are chances for something positive to happen in the organization. </a:t>
            </a:r>
          </a:p>
          <a:p>
            <a:pPr>
              <a:lnSpc>
                <a:spcPct val="150000"/>
              </a:lnSpc>
            </a:pPr>
            <a:r>
              <a:rPr lang="en-US" dirty="0"/>
              <a:t>They are normally external and require an eye to what might happen in the </a:t>
            </a:r>
            <a:r>
              <a:rPr lang="en-US" dirty="0" smtClean="0"/>
              <a:t>future (Rothaermel</a:t>
            </a:r>
            <a:r>
              <a:rPr lang="en-US" dirty="0"/>
              <a:t>, 2016). </a:t>
            </a:r>
          </a:p>
          <a:p>
            <a:pPr>
              <a:lnSpc>
                <a:spcPct val="150000"/>
              </a:lnSpc>
            </a:pPr>
            <a:r>
              <a:rPr lang="en-US" dirty="0"/>
              <a:t>They may arise in form of technology used, market served or infrastructure used.</a:t>
            </a:r>
          </a:p>
          <a:p>
            <a:pPr>
              <a:lnSpc>
                <a:spcPct val="150000"/>
              </a:lnSpc>
            </a:pPr>
            <a:r>
              <a:rPr lang="en-US" dirty="0"/>
              <a:t>Managers should be alert such that they seize and exploit any opportunity that arises.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 of opportunities include globalization, modern technology, population increase, internet and social media. </a:t>
            </a:r>
          </a:p>
        </p:txBody>
      </p:sp>
    </p:spTree>
    <p:extLst>
      <p:ext uri="{BB962C8B-B14F-4D97-AF65-F5344CB8AC3E}">
        <p14:creationId xmlns:p14="http://schemas.microsoft.com/office/powerpoint/2010/main" val="178723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Threats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Threats refers to anything that can negatively affect the business. </a:t>
            </a:r>
          </a:p>
          <a:p>
            <a:pPr>
              <a:lnSpc>
                <a:spcPct val="150000"/>
              </a:lnSpc>
            </a:pPr>
            <a:r>
              <a:rPr lang="en-US" dirty="0"/>
              <a:t>Threats are usually external and may adversely affect your business. </a:t>
            </a:r>
          </a:p>
          <a:p>
            <a:pPr>
              <a:lnSpc>
                <a:spcPct val="150000"/>
              </a:lnSpc>
            </a:pPr>
            <a:r>
              <a:rPr lang="en-US" dirty="0"/>
              <a:t>A manager needs to be alert on the threats and explore whether the organization is exposed to external challenges. </a:t>
            </a:r>
          </a:p>
          <a:p>
            <a:pPr>
              <a:lnSpc>
                <a:spcPct val="150000"/>
              </a:lnSpc>
            </a:pPr>
            <a:r>
              <a:rPr lang="en-US" dirty="0"/>
              <a:t>The organization should always anticipate the threats and thus must always be prepared to counter </a:t>
            </a:r>
            <a:r>
              <a:rPr lang="en-US" dirty="0" smtClean="0"/>
              <a:t>them (Rothaermel, 2016</a:t>
            </a:r>
            <a:r>
              <a:rPr lang="en-US" dirty="0"/>
              <a:t>). 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 of threats include new entrants, competitors, exchange rates, and political uncertainties, and inflation. </a:t>
            </a:r>
          </a:p>
        </p:txBody>
      </p:sp>
    </p:spTree>
    <p:extLst>
      <p:ext uri="{BB962C8B-B14F-4D97-AF65-F5344CB8AC3E}">
        <p14:creationId xmlns:p14="http://schemas.microsoft.com/office/powerpoint/2010/main" val="2903724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Components of a strategy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2857"/>
            <a:ext cx="8596668" cy="440850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Strategic management involves composing a strategy statement that sets the organization’s strategic direction. This helps in working towards attaining the set goals.</a:t>
            </a:r>
          </a:p>
          <a:p>
            <a:pPr>
              <a:lnSpc>
                <a:spcPct val="150000"/>
              </a:lnSpc>
            </a:pPr>
            <a:r>
              <a:rPr lang="en-US" dirty="0"/>
              <a:t>The two vital components of a strategy statement are mission statement and a vision statement. </a:t>
            </a:r>
          </a:p>
          <a:p>
            <a:pPr>
              <a:lnSpc>
                <a:spcPct val="150000"/>
              </a:lnSpc>
            </a:pPr>
            <a:r>
              <a:rPr lang="en-US" dirty="0"/>
              <a:t>  A vision statement is a guiding book or a roadmap that a company lays down in order for it to achieve the intended goals and objectives in the future. It is simply a roadmap of an organization’s future.</a:t>
            </a:r>
          </a:p>
          <a:p>
            <a:pPr>
              <a:lnSpc>
                <a:spcPct val="150000"/>
              </a:lnSpc>
            </a:pPr>
            <a:r>
              <a:rPr lang="en-US" dirty="0"/>
              <a:t>A mission statement on the other hand explains the organization’s products and technologies it uses to achieve its goals and objectives. </a:t>
            </a:r>
          </a:p>
          <a:p>
            <a:pPr>
              <a:lnSpc>
                <a:spcPct val="150000"/>
              </a:lnSpc>
            </a:pPr>
            <a:r>
              <a:rPr lang="en-US" dirty="0"/>
              <a:t>It explains  the current position of the organization.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162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Example of SWOT analysis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846312"/>
              </p:ext>
            </p:extLst>
          </p:nvPr>
        </p:nvGraphicFramePr>
        <p:xfrm>
          <a:off x="2007043" y="2508069"/>
          <a:ext cx="5937250" cy="3144882"/>
        </p:xfrm>
        <a:graphic>
          <a:graphicData uri="http://schemas.openxmlformats.org/drawingml/2006/table">
            <a:tbl>
              <a:tblPr firstRow="1" firstCol="1" bandRow="1"/>
              <a:tblGrid>
                <a:gridCol w="5937250">
                  <a:extLst>
                    <a:ext uri="{9D8B030D-6E8A-4147-A177-3AD203B41FA5}">
                      <a16:colId xmlns:a16="http://schemas.microsoft.com/office/drawing/2014/main" val="2227259260"/>
                    </a:ext>
                  </a:extLst>
                </a:gridCol>
              </a:tblGrid>
              <a:tr h="37882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Strengths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</a:t>
                      </a:r>
                      <a:r>
                        <a:rPr lang="en-US" sz="12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weaknesses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240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Large asset base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</a:t>
                      </a:r>
                      <a:r>
                        <a:rPr lang="en-US" sz="110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Rented property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663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Skilled labor force/leadership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</a:t>
                      </a:r>
                      <a:r>
                        <a:rPr lang="en-US" sz="110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integration problems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320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Large pool of customers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</a:t>
                      </a:r>
                      <a:r>
                        <a:rPr lang="en-US" sz="110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lack of market research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377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Good financial position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</a:t>
                      </a:r>
                      <a:r>
                        <a:rPr lang="en-US" sz="110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money supply shortage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6511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Reputation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9289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sz="1100">
                          <a:effectLst/>
                          <a:highlight>
                            <a:srgbClr val="80008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Opportunities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</a:t>
                      </a:r>
                      <a:r>
                        <a:rPr lang="en-US" sz="1100" b="1">
                          <a:effectLst/>
                          <a:highlight>
                            <a:srgbClr val="008B8B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Threats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156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808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Internet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</a:t>
                      </a:r>
                      <a:r>
                        <a:rPr lang="en-US" sz="1100">
                          <a:effectLst/>
                          <a:highlight>
                            <a:srgbClr val="FF0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entrants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846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808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Social media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</a:t>
                      </a:r>
                      <a:r>
                        <a:rPr lang="en-US" sz="1100">
                          <a:effectLst/>
                          <a:highlight>
                            <a:srgbClr val="FF0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competition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270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808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Technology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</a:t>
                      </a:r>
                      <a:r>
                        <a:rPr lang="en-US" sz="1100">
                          <a:effectLst/>
                          <a:highlight>
                            <a:srgbClr val="FF0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exchange rates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392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>
                          <a:effectLst/>
                          <a:highlight>
                            <a:srgbClr val="808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Globalization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</a:t>
                      </a:r>
                      <a:r>
                        <a:rPr lang="en-US" sz="1100">
                          <a:effectLst/>
                          <a:highlight>
                            <a:srgbClr val="FF0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political uncertainties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996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100" dirty="0">
                          <a:effectLst/>
                          <a:highlight>
                            <a:srgbClr val="8080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increase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7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410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Bracker</a:t>
            </a:r>
            <a:r>
              <a:rPr lang="en-US" dirty="0"/>
              <a:t>, J. (1980). The historical development of the strategic management concept. Academy of management review, 5(2), 219-224.</a:t>
            </a:r>
          </a:p>
          <a:p>
            <a:pPr>
              <a:lnSpc>
                <a:spcPct val="150000"/>
              </a:lnSpc>
            </a:pPr>
            <a:r>
              <a:rPr lang="en-US" dirty="0"/>
              <a:t>Dobbs, M. E. (2014). Guidelines for applying Porter's five forces framework: a set of industry analysis templates. Competitiveness Review.</a:t>
            </a:r>
          </a:p>
          <a:p>
            <a:pPr>
              <a:lnSpc>
                <a:spcPct val="150000"/>
              </a:lnSpc>
            </a:pPr>
            <a:r>
              <a:rPr lang="en-US" dirty="0"/>
              <a:t>Rothaermel, F. T. (2016). Strategic management: concepts (Vol. 2). McGraw-Hill Education.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0821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178</TotalTime>
  <Words>1537</Words>
  <Application>Microsoft Office PowerPoint</Application>
  <PresentationFormat>Widescreen</PresentationFormat>
  <Paragraphs>92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Trebuchet MS</vt:lpstr>
      <vt:lpstr>Wingdings 3</vt:lpstr>
      <vt:lpstr>Facet</vt:lpstr>
      <vt:lpstr>Introduction </vt:lpstr>
      <vt:lpstr>Forming objectives in an organization</vt:lpstr>
      <vt:lpstr>Factors to consider when setting objectives  </vt:lpstr>
      <vt:lpstr>Cont…</vt:lpstr>
      <vt:lpstr>Analyzing internal organization</vt:lpstr>
      <vt:lpstr>Cont….</vt:lpstr>
      <vt:lpstr>Evaluation of strategies</vt:lpstr>
      <vt:lpstr>How to ensure that management puts into working the laid strategies</vt:lpstr>
      <vt:lpstr>How to ensure that management puts into working the laid strategies con’t</vt:lpstr>
      <vt:lpstr>SWOT analysis</vt:lpstr>
      <vt:lpstr>Weaknesses </vt:lpstr>
      <vt:lpstr>Opportunities</vt:lpstr>
      <vt:lpstr>Threats </vt:lpstr>
      <vt:lpstr>Components of a strategy statement</vt:lpstr>
      <vt:lpstr>Example of SWOT analysis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14</cp:revision>
  <dcterms:created xsi:type="dcterms:W3CDTF">2020-03-06T12:23:12Z</dcterms:created>
  <dcterms:modified xsi:type="dcterms:W3CDTF">2020-03-06T18:31:27Z</dcterms:modified>
</cp:coreProperties>
</file>